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2"/>
  </p:sldMasterIdLst>
  <p:notesMasterIdLst>
    <p:notesMasterId r:id="rId18"/>
  </p:notesMasterIdLst>
  <p:handoutMasterIdLst>
    <p:handoutMasterId r:id="rId19"/>
  </p:handoutMasterIdLst>
  <p:sldIdLst>
    <p:sldId id="257" r:id="rId3"/>
    <p:sldId id="258" r:id="rId4"/>
    <p:sldId id="259" r:id="rId5"/>
    <p:sldId id="260" r:id="rId6"/>
    <p:sldId id="261" r:id="rId7"/>
    <p:sldId id="268" r:id="rId8"/>
    <p:sldId id="269" r:id="rId9"/>
    <p:sldId id="262" r:id="rId10"/>
    <p:sldId id="266" r:id="rId11"/>
    <p:sldId id="270" r:id="rId12"/>
    <p:sldId id="271" r:id="rId13"/>
    <p:sldId id="272" r:id="rId14"/>
    <p:sldId id="273" r:id="rId15"/>
    <p:sldId id="274"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howGuides="1">
      <p:cViewPr varScale="1">
        <p:scale>
          <a:sx n="96" d="100"/>
          <a:sy n="96" d="100"/>
        </p:scale>
        <p:origin x="101" y="86"/>
      </p:cViewPr>
      <p:guideLst>
        <p:guide orient="horz" pos="2160"/>
        <p:guide pos="3840"/>
      </p:guideLst>
    </p:cSldViewPr>
  </p:slideViewPr>
  <p:notesTextViewPr>
    <p:cViewPr>
      <p:scale>
        <a:sx n="1" d="1"/>
        <a:sy n="1" d="1"/>
      </p:scale>
      <p:origin x="0" y="0"/>
    </p:cViewPr>
  </p:notesTextViewPr>
  <p:notesViewPr>
    <p:cSldViewPr>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132EAF-C064-4DBD-893A-E9C483F7B72B}" type="datetimeFigureOut">
              <a:rPr lang="en-US" smtClean="0"/>
              <a:t>1/22/2016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72E445-32C1-478D-BA37-0AEE81A2366D}" type="slidenum">
              <a:rPr lang="en-US" smtClean="0"/>
              <a:t>‹#›</a:t>
            </a:fld>
            <a:endParaRPr lang="en-US"/>
          </a:p>
        </p:txBody>
      </p:sp>
    </p:spTree>
    <p:extLst>
      <p:ext uri="{BB962C8B-B14F-4D97-AF65-F5344CB8AC3E}">
        <p14:creationId xmlns:p14="http://schemas.microsoft.com/office/powerpoint/2010/main" val="3699431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968482-7B14-4CB2-8D4B-1D596CC92045}" type="datetimeFigureOut">
              <a:rPr lang="en-US" smtClean="0"/>
              <a:t>1/22/2016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AB14A3-4BF5-4460-A475-6ABA76B862A2}" type="slidenum">
              <a:rPr lang="en-US" smtClean="0"/>
              <a:t>‹#›</a:t>
            </a:fld>
            <a:endParaRPr lang="en-US"/>
          </a:p>
        </p:txBody>
      </p:sp>
    </p:spTree>
    <p:extLst>
      <p:ext uri="{BB962C8B-B14F-4D97-AF65-F5344CB8AC3E}">
        <p14:creationId xmlns:p14="http://schemas.microsoft.com/office/powerpoint/2010/main" val="2215671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5AB14A3-4BF5-4460-A475-6ABA76B862A2}" type="slidenum">
              <a:rPr lang="en-US" smtClean="0"/>
              <a:t>1</a:t>
            </a:fld>
            <a:endParaRPr lang="en-US"/>
          </a:p>
        </p:txBody>
      </p:sp>
    </p:spTree>
    <p:extLst>
      <p:ext uri="{BB962C8B-B14F-4D97-AF65-F5344CB8AC3E}">
        <p14:creationId xmlns:p14="http://schemas.microsoft.com/office/powerpoint/2010/main" val="3218779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F3C9F3-BC04-43DF-BECF-ED071B5901FA}" type="datetime1">
              <a:rPr lang="en-US" smtClean="0"/>
              <a:t>1/22/2016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27259759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A5426-CDE5-4A9A-A2DE-4762493B25D5}" type="datetime1">
              <a:rPr lang="en-US" smtClean="0"/>
              <a:pPr/>
              <a:t>1/22/2016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30582351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C6A5426-CDE5-4A9A-A2DE-4762493B25D5}" type="datetime1">
              <a:rPr lang="en-US" smtClean="0"/>
              <a:pPr/>
              <a:t>1/22/2016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57225867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8C6A5426-CDE5-4A9A-A2DE-4762493B25D5}" type="datetime1">
              <a:rPr lang="en-US" smtClean="0"/>
              <a:pPr/>
              <a:t>1/22/2016</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68510552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13CCF0E-557A-4B3F-988B-63466321D5C5}" type="datetime1">
              <a:rPr lang="en-US" smtClean="0"/>
              <a:t>1/22/2016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3115204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589C38-52EB-418D-9CD5-626E99F74889}" type="datetime1">
              <a:rPr lang="en-US" smtClean="0"/>
              <a:t>1/22/2016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323049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6A5426-CDE5-4A9A-A2DE-4762493B25D5}" type="datetime1">
              <a:rPr lang="en-US" smtClean="0"/>
              <a:t>1/22/2016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73C52-BC4E-4C96-AFCF-B2E7CF5882D3}" type="slidenum">
              <a:rPr lang="en-US" smtClean="0"/>
              <a:t>‹#›</a:t>
            </a:fld>
            <a:endParaRPr lang="en-US"/>
          </a:p>
        </p:txBody>
      </p:sp>
    </p:spTree>
    <p:extLst>
      <p:ext uri="{BB962C8B-B14F-4D97-AF65-F5344CB8AC3E}">
        <p14:creationId xmlns:p14="http://schemas.microsoft.com/office/powerpoint/2010/main" val="1501389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0AFDBF-5861-4B02-A573-D8EB564FDE45}" type="datetime1">
              <a:rPr lang="en-US" smtClean="0"/>
              <a:t>1/22/2016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163431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0F8966-9D82-4D4A-91E2-46BF4F13F77B}" type="datetime1">
              <a:rPr lang="en-US" smtClean="0"/>
              <a:t>1/22/2016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264017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0B44C1-C2AE-4920-A290-315656E06A1C}" type="datetime1">
              <a:rPr lang="en-US" smtClean="0"/>
              <a:t>1/22/2016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2362942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02AB20-3B43-43F6-A965-F9F947908B14}" type="datetime1">
              <a:rPr lang="en-US" smtClean="0"/>
              <a:t>1/22/2016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4252179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10EB7-16D0-402A-88DC-9B449126610D}" type="datetime1">
              <a:rPr lang="en-US" smtClean="0"/>
              <a:t>1/22/2016</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2472396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6A5426-CDE5-4A9A-A2DE-4762493B25D5}" type="datetime1">
              <a:rPr lang="en-US" smtClean="0"/>
              <a:pPr/>
              <a:t>1/22/2016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3142837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C1449F67-1E3F-4893-9247-D97D6D0599EE}" type="datetime1">
              <a:rPr lang="en-US" smtClean="0"/>
              <a:t>1/22/2016</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74673C52-BC4E-4C96-AFCF-B2E7CF5882D3}" type="slidenum">
              <a:rPr lang="en-US" smtClean="0"/>
              <a:pPr/>
              <a:t>‹#›</a:t>
            </a:fld>
            <a:endParaRPr lang="en-US"/>
          </a:p>
        </p:txBody>
      </p:sp>
    </p:spTree>
    <p:extLst>
      <p:ext uri="{BB962C8B-B14F-4D97-AF65-F5344CB8AC3E}">
        <p14:creationId xmlns:p14="http://schemas.microsoft.com/office/powerpoint/2010/main" val="1316054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C6A5426-CDE5-4A9A-A2DE-4762493B25D5}" type="datetime1">
              <a:rPr lang="en-US" smtClean="0"/>
              <a:pPr/>
              <a:t>1/22/2016</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74673C52-BC4E-4C96-AFCF-B2E7CF5882D3}" type="slidenum">
              <a:rPr lang="en-US" smtClean="0"/>
              <a:pPr/>
              <a:t>‹#›</a:t>
            </a:fld>
            <a:endParaRPr lang="en-US"/>
          </a:p>
        </p:txBody>
      </p:sp>
    </p:spTree>
    <p:extLst>
      <p:ext uri="{BB962C8B-B14F-4D97-AF65-F5344CB8AC3E}">
        <p14:creationId xmlns:p14="http://schemas.microsoft.com/office/powerpoint/2010/main" val="485515002"/>
      </p:ext>
    </p:extLst>
  </p:cSld>
  <p:clrMap bg1="dk1" tx1="lt1" bg2="dk2" tx2="lt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 id="2147483846" r:id="rId13"/>
    <p:sldLayoutId id="2147483847"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152" userDrawn="1">
          <p15:clr>
            <a:srgbClr val="F26B43"/>
          </p15:clr>
        </p15:guide>
        <p15:guide id="4" pos="528" userDrawn="1">
          <p15:clr>
            <a:srgbClr val="F26B43"/>
          </p15:clr>
        </p15:guide>
        <p15:guide id="5" orient="horz" pos="3888" userDrawn="1">
          <p15:clr>
            <a:srgbClr val="F26B43"/>
          </p15:clr>
        </p15:guide>
        <p15:guide id="6" orient="horz" pos="101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81000"/>
            <a:ext cx="9073208" cy="2868168"/>
          </a:xfrm>
        </p:spPr>
        <p:txBody>
          <a:bodyPr/>
          <a:lstStyle/>
          <a:p>
            <a:pPr algn="ctr"/>
            <a:r>
              <a:rPr lang="en-US" sz="8000" dirty="0" smtClean="0"/>
              <a:t>Of The Months  </a:t>
            </a:r>
            <a:endParaRPr lang="en-US" sz="8000" dirty="0"/>
          </a:p>
        </p:txBody>
      </p:sp>
      <p:sp>
        <p:nvSpPr>
          <p:cNvPr id="3" name="Subtitle 2"/>
          <p:cNvSpPr>
            <a:spLocks noGrp="1"/>
          </p:cNvSpPr>
          <p:nvPr>
            <p:ph type="subTitle" idx="1"/>
          </p:nvPr>
        </p:nvSpPr>
        <p:spPr/>
        <p:txBody>
          <a:bodyPr>
            <a:noAutofit/>
          </a:bodyPr>
          <a:lstStyle/>
          <a:p>
            <a:r>
              <a:rPr lang="en-US" sz="4400" dirty="0" smtClean="0"/>
              <a:t>SURVIVAL GUIDE</a:t>
            </a:r>
            <a:endParaRPr lang="en-US" sz="4400" dirty="0"/>
          </a:p>
        </p:txBody>
      </p:sp>
    </p:spTree>
    <p:extLst>
      <p:ext uri="{BB962C8B-B14F-4D97-AF65-F5344CB8AC3E}">
        <p14:creationId xmlns:p14="http://schemas.microsoft.com/office/powerpoint/2010/main" val="1871870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810000" y="2590800"/>
            <a:ext cx="10554574" cy="3636511"/>
          </a:xfrm>
        </p:spPr>
        <p:txBody>
          <a:bodyPr>
            <a:noAutofit/>
          </a:bodyPr>
          <a:lstStyle/>
          <a:p>
            <a:r>
              <a:rPr lang="en-US" sz="2000" dirty="0" smtClean="0"/>
              <a:t>Floor, building-wide, campus-wide, and spontaneous programs</a:t>
            </a:r>
          </a:p>
          <a:p>
            <a:r>
              <a:rPr lang="en-US" sz="2000" dirty="0" smtClean="0"/>
              <a:t>Goals of program: education (alcohol, other cultures, violence), getting freshman involved, getting students to come out of their rooms, giving students a break from studying</a:t>
            </a:r>
          </a:p>
          <a:p>
            <a:r>
              <a:rPr lang="en-US" sz="2000" dirty="0" smtClean="0"/>
              <a:t>Lasting/ </a:t>
            </a:r>
            <a:r>
              <a:rPr lang="en-US" sz="2000" dirty="0"/>
              <a:t>p</a:t>
            </a:r>
            <a:r>
              <a:rPr lang="en-US" sz="2000" dirty="0" smtClean="0"/>
              <a:t>ositive effects: meeting new people/making new friends, new knowledge, organizations learning how their members work together, gaining a better understanding of an organization or group of people</a:t>
            </a:r>
          </a:p>
          <a:p>
            <a:r>
              <a:rPr lang="en-US" sz="2000" dirty="0" smtClean="0"/>
              <a:t>Evaluation: rating program on a scale, getting direct quotes from those who attended, writing about the amount of work put into program</a:t>
            </a:r>
          </a:p>
          <a:p>
            <a:r>
              <a:rPr lang="en-US" sz="2000" dirty="0" smtClean="0"/>
              <a:t>Adapting programs to other campuses: almost every program can be adopted to other campuses! Talk about what they would need and where they could host it</a:t>
            </a:r>
          </a:p>
        </p:txBody>
      </p:sp>
    </p:spTree>
    <p:extLst>
      <p:ext uri="{BB962C8B-B14F-4D97-AF65-F5344CB8AC3E}">
        <p14:creationId xmlns:p14="http://schemas.microsoft.com/office/powerpoint/2010/main" val="1865052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 and DONT’S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2819400"/>
            <a:ext cx="7248525" cy="3000375"/>
          </a:xfrm>
        </p:spPr>
      </p:pic>
    </p:spTree>
    <p:extLst>
      <p:ext uri="{BB962C8B-B14F-4D97-AF65-F5344CB8AC3E}">
        <p14:creationId xmlns:p14="http://schemas.microsoft.com/office/powerpoint/2010/main" val="12877192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Month-Specific</a:t>
            </a:r>
            <a:endParaRPr lang="en-US" dirty="0"/>
          </a:p>
        </p:txBody>
      </p:sp>
      <p:sp>
        <p:nvSpPr>
          <p:cNvPr id="3" name="Content Placeholder 2"/>
          <p:cNvSpPr>
            <a:spLocks noGrp="1"/>
          </p:cNvSpPr>
          <p:nvPr>
            <p:ph idx="1"/>
          </p:nvPr>
        </p:nvSpPr>
        <p:spPr>
          <a:xfrm>
            <a:off x="685800" y="2514600"/>
            <a:ext cx="10554574" cy="4267200"/>
          </a:xfrm>
        </p:spPr>
        <p:txBody>
          <a:bodyPr>
            <a:normAutofit fontScale="25000" lnSpcReduction="20000"/>
          </a:bodyPr>
          <a:lstStyle/>
          <a:p>
            <a:r>
              <a:rPr lang="en-US" sz="7200" dirty="0" smtClean="0"/>
              <a:t>OTM must be month specific!</a:t>
            </a:r>
          </a:p>
          <a:p>
            <a:pPr lvl="1"/>
            <a:r>
              <a:rPr lang="en-US" sz="7200" dirty="0"/>
              <a:t>Program must have been held during that month</a:t>
            </a:r>
          </a:p>
          <a:p>
            <a:pPr lvl="1"/>
            <a:r>
              <a:rPr lang="en-US" sz="7200" dirty="0"/>
              <a:t>For the individual being recognized, talk specifically about what they did during that month, not what they have been doing the whole </a:t>
            </a:r>
            <a:r>
              <a:rPr lang="en-US" sz="7200" dirty="0" smtClean="0"/>
              <a:t>year</a:t>
            </a:r>
            <a:endParaRPr lang="en-US" sz="7200" dirty="0"/>
          </a:p>
          <a:p>
            <a:r>
              <a:rPr lang="en-US" sz="7200" dirty="0" smtClean="0"/>
              <a:t>Good Example:</a:t>
            </a:r>
          </a:p>
          <a:p>
            <a:pPr lvl="1"/>
            <a:r>
              <a:rPr lang="en-US" sz="7200" dirty="0"/>
              <a:t>“In the month of December, Ian's leadership style was very clearly exhibited. Ian proposed some changes to the executive board that could have been </a:t>
            </a:r>
            <a:r>
              <a:rPr lang="en-US" sz="7200" dirty="0" smtClean="0"/>
              <a:t>met </a:t>
            </a:r>
            <a:r>
              <a:rPr lang="en-US" sz="7200" dirty="0"/>
              <a:t>with emotionally charged reactions. Knowing this, Ian provided the board with his rational behind the proposed changes and allowed the board to ask him questions.” – Lauren Manning </a:t>
            </a:r>
          </a:p>
          <a:p>
            <a:r>
              <a:rPr lang="en-US" sz="7200" dirty="0" smtClean="0"/>
              <a:t>Bad Example:</a:t>
            </a:r>
          </a:p>
          <a:p>
            <a:pPr lvl="1"/>
            <a:r>
              <a:rPr lang="en-US" sz="7200" dirty="0" smtClean="0"/>
              <a:t>“He is a great leader. Throughout this whole year, he has shown his amazing leadership style. For example, in October he was able to solve a conflict going on within the organization. In November, he was able to bring all the residence hall councils together for one large event. Now, in this month, he is beginning to propose more changes.”</a:t>
            </a:r>
          </a:p>
          <a:p>
            <a:pPr marL="0"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8957655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DETAIL</a:t>
            </a:r>
            <a:endParaRPr lang="en-US" dirty="0"/>
          </a:p>
        </p:txBody>
      </p:sp>
      <p:sp>
        <p:nvSpPr>
          <p:cNvPr id="3" name="Content Placeholder 2"/>
          <p:cNvSpPr>
            <a:spLocks noGrp="1"/>
          </p:cNvSpPr>
          <p:nvPr>
            <p:ph idx="1"/>
          </p:nvPr>
        </p:nvSpPr>
        <p:spPr>
          <a:xfrm>
            <a:off x="409355" y="2374687"/>
            <a:ext cx="11373288" cy="4483313"/>
          </a:xfrm>
        </p:spPr>
        <p:txBody>
          <a:bodyPr>
            <a:normAutofit fontScale="85000" lnSpcReduction="10000"/>
          </a:bodyPr>
          <a:lstStyle/>
          <a:p>
            <a:r>
              <a:rPr lang="en-US" sz="2400" dirty="0" smtClean="0"/>
              <a:t>Try not to be too general!</a:t>
            </a:r>
          </a:p>
          <a:p>
            <a:r>
              <a:rPr lang="en-US" sz="2400" dirty="0" smtClean="0"/>
              <a:t>Speak with the nominee(s) to get more details!</a:t>
            </a:r>
          </a:p>
          <a:p>
            <a:r>
              <a:rPr lang="en-US" sz="1900" dirty="0" smtClean="0"/>
              <a:t>Good Example:</a:t>
            </a:r>
          </a:p>
          <a:p>
            <a:pPr lvl="1"/>
            <a:r>
              <a:rPr lang="en-US" sz="1900" dirty="0" smtClean="0"/>
              <a:t>“After </a:t>
            </a:r>
            <a:r>
              <a:rPr lang="en-US" sz="1900" dirty="0"/>
              <a:t>planning to host a program centered around drag culture, </a:t>
            </a:r>
            <a:r>
              <a:rPr lang="en-US" sz="1900" dirty="0" err="1" smtClean="0"/>
              <a:t>Ras</a:t>
            </a:r>
            <a:r>
              <a:rPr lang="en-US" sz="1900" dirty="0" smtClean="0"/>
              <a:t> Bridget </a:t>
            </a:r>
            <a:r>
              <a:rPr lang="en-US" sz="1900" dirty="0" err="1"/>
              <a:t>Deely</a:t>
            </a:r>
            <a:r>
              <a:rPr lang="en-US" sz="1900" dirty="0"/>
              <a:t>, </a:t>
            </a:r>
            <a:r>
              <a:rPr lang="en-US" sz="1900" dirty="0" err="1"/>
              <a:t>Geof</a:t>
            </a:r>
            <a:r>
              <a:rPr lang="en-US" sz="1900" dirty="0"/>
              <a:t> Hollinger, and Jonah </a:t>
            </a:r>
            <a:r>
              <a:rPr lang="en-US" sz="1900" dirty="0" err="1"/>
              <a:t>Warshawsky</a:t>
            </a:r>
            <a:r>
              <a:rPr lang="en-US" sz="1900" dirty="0"/>
              <a:t> decided to </a:t>
            </a:r>
            <a:r>
              <a:rPr lang="en-US" sz="1900" dirty="0" smtClean="0"/>
              <a:t>find and </a:t>
            </a:r>
            <a:r>
              <a:rPr lang="en-US" sz="1900" dirty="0"/>
              <a:t>contact an actual drag queen. All three could not think of </a:t>
            </a:r>
            <a:r>
              <a:rPr lang="en-US" sz="1900" dirty="0" smtClean="0"/>
              <a:t>a better </a:t>
            </a:r>
            <a:r>
              <a:rPr lang="en-US" sz="1900" dirty="0"/>
              <a:t>way for their residents to obtain a better knowledge of </a:t>
            </a:r>
            <a:r>
              <a:rPr lang="en-US" sz="1900" dirty="0" smtClean="0"/>
              <a:t>this cultural </a:t>
            </a:r>
            <a:r>
              <a:rPr lang="en-US" sz="1900" dirty="0"/>
              <a:t>aspect than to have a member of the Pittsburgh drag </a:t>
            </a:r>
            <a:r>
              <a:rPr lang="en-US" sz="1900" dirty="0" smtClean="0"/>
              <a:t>community come </a:t>
            </a:r>
            <a:r>
              <a:rPr lang="en-US" sz="1900" dirty="0"/>
              <a:t>and speak at their program. The RAs reached out to faculty </a:t>
            </a:r>
            <a:r>
              <a:rPr lang="en-US" sz="1900" dirty="0" smtClean="0"/>
              <a:t>member Matt </a:t>
            </a:r>
            <a:r>
              <a:rPr lang="en-US" sz="1900" dirty="0" err="1"/>
              <a:t>Landy</a:t>
            </a:r>
            <a:r>
              <a:rPr lang="en-US" sz="1900" dirty="0"/>
              <a:t>, who through personal connections, was able to put them </a:t>
            </a:r>
            <a:r>
              <a:rPr lang="en-US" sz="1900" dirty="0" smtClean="0"/>
              <a:t>in touch </a:t>
            </a:r>
            <a:r>
              <a:rPr lang="en-US" sz="1900" dirty="0"/>
              <a:t>with </a:t>
            </a:r>
            <a:r>
              <a:rPr lang="en-US" sz="1900" dirty="0" err="1"/>
              <a:t>Alora</a:t>
            </a:r>
            <a:r>
              <a:rPr lang="en-US" sz="1900" dirty="0"/>
              <a:t> Chateaux. Miss Chateaux, a Pittsburgh resident </a:t>
            </a:r>
            <a:r>
              <a:rPr lang="en-US" sz="1900" dirty="0" smtClean="0"/>
              <a:t>and favorite </a:t>
            </a:r>
            <a:r>
              <a:rPr lang="en-US" sz="1900" dirty="0"/>
              <a:t>in the local drag community, was more than happy to come </a:t>
            </a:r>
            <a:r>
              <a:rPr lang="en-US" sz="1900" dirty="0" smtClean="0"/>
              <a:t>and talk </a:t>
            </a:r>
            <a:r>
              <a:rPr lang="en-US" sz="1900" dirty="0"/>
              <a:t>to students. With this confirmation, Bridget, </a:t>
            </a:r>
            <a:r>
              <a:rPr lang="en-US" sz="1900" dirty="0" err="1"/>
              <a:t>Geof</a:t>
            </a:r>
            <a:r>
              <a:rPr lang="en-US" sz="1900" dirty="0"/>
              <a:t>, and </a:t>
            </a:r>
            <a:r>
              <a:rPr lang="en-US" sz="1900" dirty="0" smtClean="0"/>
              <a:t>Jonah finalized </a:t>
            </a:r>
            <a:r>
              <a:rPr lang="en-US" sz="1900" dirty="0"/>
              <a:t>the date of the program, and began advertising the </a:t>
            </a:r>
            <a:r>
              <a:rPr lang="en-US" sz="1900" dirty="0" smtClean="0"/>
              <a:t>event throughout </a:t>
            </a:r>
            <a:r>
              <a:rPr lang="en-US" sz="1900" dirty="0"/>
              <a:t>their residence hall. In addition to a Question and </a:t>
            </a:r>
            <a:r>
              <a:rPr lang="en-US" sz="1900" dirty="0" smtClean="0"/>
              <a:t>Answer session </a:t>
            </a:r>
            <a:r>
              <a:rPr lang="en-US" sz="1900" dirty="0"/>
              <a:t>with </a:t>
            </a:r>
            <a:r>
              <a:rPr lang="en-US" sz="1900" dirty="0" err="1"/>
              <a:t>Alora</a:t>
            </a:r>
            <a:r>
              <a:rPr lang="en-US" sz="1900" dirty="0"/>
              <a:t> Chateaux, the programming team planned on </a:t>
            </a:r>
            <a:r>
              <a:rPr lang="en-US" sz="1900" dirty="0" smtClean="0"/>
              <a:t>showing the </a:t>
            </a:r>
            <a:r>
              <a:rPr lang="en-US" sz="1900" dirty="0"/>
              <a:t>documentary "Paris is Burning" and providing drinks and snack </a:t>
            </a:r>
            <a:r>
              <a:rPr lang="en-US" sz="1900" dirty="0" smtClean="0"/>
              <a:t>food for </a:t>
            </a:r>
            <a:r>
              <a:rPr lang="en-US" sz="1900" dirty="0"/>
              <a:t>all in attendance</a:t>
            </a:r>
            <a:r>
              <a:rPr lang="en-US" sz="1900" dirty="0" smtClean="0"/>
              <a:t>.” – Micah </a:t>
            </a:r>
            <a:r>
              <a:rPr lang="en-US" sz="1900" dirty="0" err="1" smtClean="0"/>
              <a:t>Vinovski</a:t>
            </a:r>
            <a:r>
              <a:rPr lang="en-US" sz="1900" dirty="0" err="1"/>
              <a:t>s</a:t>
            </a:r>
            <a:endParaRPr lang="en-US" sz="1900" dirty="0" smtClean="0"/>
          </a:p>
          <a:p>
            <a:r>
              <a:rPr lang="en-US" sz="1900" dirty="0" smtClean="0"/>
              <a:t>Bad Example:</a:t>
            </a:r>
          </a:p>
          <a:p>
            <a:pPr lvl="1"/>
            <a:r>
              <a:rPr lang="en-US" sz="1900" dirty="0" smtClean="0"/>
              <a:t>“The organization did a great job planning this program. They were able to get a drag queen, and she was able to answer questions at the end. They really put a lot of work into it.”</a:t>
            </a:r>
          </a:p>
          <a:p>
            <a:pPr lvl="1"/>
            <a:endParaRPr lang="en-US" dirty="0" smtClean="0"/>
          </a:p>
        </p:txBody>
      </p:sp>
    </p:spTree>
    <p:extLst>
      <p:ext uri="{BB962C8B-B14F-4D97-AF65-F5344CB8AC3E}">
        <p14:creationId xmlns:p14="http://schemas.microsoft.com/office/powerpoint/2010/main" val="1320459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Make it meaningful</a:t>
            </a:r>
            <a:endParaRPr lang="en-US" dirty="0"/>
          </a:p>
        </p:txBody>
      </p:sp>
      <p:sp>
        <p:nvSpPr>
          <p:cNvPr id="3" name="Content Placeholder 2"/>
          <p:cNvSpPr>
            <a:spLocks noGrp="1"/>
          </p:cNvSpPr>
          <p:nvPr>
            <p:ph idx="1"/>
          </p:nvPr>
        </p:nvSpPr>
        <p:spPr>
          <a:xfrm>
            <a:off x="781023" y="2133600"/>
            <a:ext cx="10554574" cy="4343400"/>
          </a:xfrm>
        </p:spPr>
        <p:txBody>
          <a:bodyPr>
            <a:noAutofit/>
          </a:bodyPr>
          <a:lstStyle/>
          <a:p>
            <a:r>
              <a:rPr lang="en-US" sz="2000" dirty="0" smtClean="0"/>
              <a:t>Don’t just go through the motions</a:t>
            </a:r>
          </a:p>
          <a:p>
            <a:r>
              <a:rPr lang="en-US" dirty="0" smtClean="0"/>
              <a:t>Good example:</a:t>
            </a:r>
          </a:p>
          <a:p>
            <a:pPr lvl="1"/>
            <a:r>
              <a:rPr lang="en-US" sz="1800" dirty="0" smtClean="0"/>
              <a:t>“Everything </a:t>
            </a:r>
            <a:r>
              <a:rPr lang="en-US" sz="1800" dirty="0"/>
              <a:t>Olivia did surrounding this event, from the first day of planning right through the last drop of the last drink taken, was perfect. I had numerous people approach me during the event and tell me that we did a great job. Most of my night was spent correcting them, stating matter-of-factly, “Thank you, but I can’t take the credit for this. This is all Olivia.” Here’s to you, Olivia </a:t>
            </a:r>
            <a:r>
              <a:rPr lang="en-US" sz="1800" dirty="0" err="1"/>
              <a:t>Rauktis</a:t>
            </a:r>
            <a:r>
              <a:rPr lang="en-US" sz="1800" dirty="0"/>
              <a:t>. I admire everything about the way you pulled together RSA’s best-ever Non-Alcoholic Mix-Off, and I’m far from the only one who is singing your praises all over Pitt’s campus. Hail to Pitt, and Hail to Olivia </a:t>
            </a:r>
            <a:r>
              <a:rPr lang="en-US" sz="1800" dirty="0" err="1"/>
              <a:t>Rauktis</a:t>
            </a:r>
            <a:r>
              <a:rPr lang="en-US" sz="1800" dirty="0" smtClean="0"/>
              <a:t>.” - Ian Snyder</a:t>
            </a:r>
          </a:p>
          <a:p>
            <a:r>
              <a:rPr lang="en-US" dirty="0" smtClean="0"/>
              <a:t>Bad Example:</a:t>
            </a:r>
          </a:p>
          <a:p>
            <a:pPr lvl="1"/>
            <a:r>
              <a:rPr lang="en-US" sz="1800" dirty="0" smtClean="0"/>
              <a:t>“Olivia is great. She really put so much work in to the program. We couldn’t have done it without her.”</a:t>
            </a:r>
          </a:p>
        </p:txBody>
      </p:sp>
    </p:spTree>
    <p:extLst>
      <p:ext uri="{BB962C8B-B14F-4D97-AF65-F5344CB8AC3E}">
        <p14:creationId xmlns:p14="http://schemas.microsoft.com/office/powerpoint/2010/main" val="25446258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Quotes</a:t>
            </a:r>
            <a:endParaRPr lang="en-US" dirty="0"/>
          </a:p>
        </p:txBody>
      </p:sp>
      <p:sp>
        <p:nvSpPr>
          <p:cNvPr id="3" name="Content Placeholder 2"/>
          <p:cNvSpPr>
            <a:spLocks noGrp="1"/>
          </p:cNvSpPr>
          <p:nvPr>
            <p:ph idx="1"/>
          </p:nvPr>
        </p:nvSpPr>
        <p:spPr>
          <a:xfrm>
            <a:off x="533400" y="1417638"/>
            <a:ext cx="10554574" cy="3636511"/>
          </a:xfrm>
        </p:spPr>
        <p:txBody>
          <a:bodyPr>
            <a:normAutofit/>
          </a:bodyPr>
          <a:lstStyle/>
          <a:p>
            <a:r>
              <a:rPr lang="en-US" sz="3200" dirty="0" smtClean="0"/>
              <a:t>Get quotes from those who attended the event</a:t>
            </a:r>
          </a:p>
          <a:p>
            <a:r>
              <a:rPr lang="en-US" sz="3200" dirty="0" smtClean="0"/>
              <a:t>It will be the best way to show just how truly great the program, person or organization is </a:t>
            </a:r>
          </a:p>
        </p:txBody>
      </p:sp>
    </p:spTree>
    <p:extLst>
      <p:ext uri="{BB962C8B-B14F-4D97-AF65-F5344CB8AC3E}">
        <p14:creationId xmlns:p14="http://schemas.microsoft.com/office/powerpoint/2010/main" val="29351497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What is an OTM?</a:t>
            </a:r>
            <a:endParaRPr lang="en-US" dirty="0"/>
          </a:p>
        </p:txBody>
      </p:sp>
      <p:sp>
        <p:nvSpPr>
          <p:cNvPr id="14" name="Content Placeholder 13"/>
          <p:cNvSpPr>
            <a:spLocks noGrp="1"/>
          </p:cNvSpPr>
          <p:nvPr>
            <p:ph idx="1"/>
          </p:nvPr>
        </p:nvSpPr>
        <p:spPr>
          <a:xfrm>
            <a:off x="609600" y="1600200"/>
            <a:ext cx="10554574" cy="3636511"/>
          </a:xfrm>
        </p:spPr>
        <p:txBody>
          <a:bodyPr>
            <a:normAutofit/>
          </a:bodyPr>
          <a:lstStyle/>
          <a:p>
            <a:pPr lvl="0"/>
            <a:r>
              <a:rPr lang="en-US" sz="2400" dirty="0" smtClean="0"/>
              <a:t>OF THE MONTH!</a:t>
            </a:r>
            <a:endParaRPr lang="en-US" sz="2400" dirty="0"/>
          </a:p>
          <a:p>
            <a:pPr lvl="0"/>
            <a:r>
              <a:rPr lang="en-US" sz="2400" dirty="0" smtClean="0"/>
              <a:t>Recognition of a person, group or event</a:t>
            </a:r>
          </a:p>
          <a:p>
            <a:pPr lvl="1"/>
            <a:r>
              <a:rPr lang="en-US" sz="2400" dirty="0"/>
              <a:t>These </a:t>
            </a:r>
            <a:r>
              <a:rPr lang="en-US" sz="2400" dirty="0" smtClean="0"/>
              <a:t>people, organizations </a:t>
            </a:r>
            <a:r>
              <a:rPr lang="en-US" sz="2400" dirty="0"/>
              <a:t>or events have stood out to </a:t>
            </a:r>
            <a:r>
              <a:rPr lang="en-US" sz="2400" dirty="0" smtClean="0"/>
              <a:t>you during the month</a:t>
            </a:r>
          </a:p>
        </p:txBody>
      </p:sp>
    </p:spTree>
    <p:extLst>
      <p:ext uri="{BB962C8B-B14F-4D97-AF65-F5344CB8AC3E}">
        <p14:creationId xmlns:p14="http://schemas.microsoft.com/office/powerpoint/2010/main" val="33495728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should I write an OTM?</a:t>
            </a:r>
            <a:endParaRPr lang="en-US" dirty="0"/>
          </a:p>
        </p:txBody>
      </p:sp>
      <p:sp>
        <p:nvSpPr>
          <p:cNvPr id="2" name="Content Placeholder 1"/>
          <p:cNvSpPr>
            <a:spLocks noGrp="1"/>
          </p:cNvSpPr>
          <p:nvPr>
            <p:ph idx="1"/>
          </p:nvPr>
        </p:nvSpPr>
        <p:spPr>
          <a:xfrm>
            <a:off x="457200" y="1676400"/>
            <a:ext cx="10554574" cy="3636511"/>
          </a:xfrm>
        </p:spPr>
        <p:txBody>
          <a:bodyPr>
            <a:normAutofit/>
          </a:bodyPr>
          <a:lstStyle/>
          <a:p>
            <a:r>
              <a:rPr lang="en-US" sz="2400" dirty="0" smtClean="0"/>
              <a:t>Make someone’s day!</a:t>
            </a:r>
          </a:p>
          <a:p>
            <a:r>
              <a:rPr lang="en-US" sz="2400" dirty="0" smtClean="0"/>
              <a:t>Make someone feel special!</a:t>
            </a:r>
          </a:p>
          <a:p>
            <a:r>
              <a:rPr lang="en-US" sz="2400" dirty="0" smtClean="0"/>
              <a:t>Get to know someone better!</a:t>
            </a:r>
          </a:p>
          <a:p>
            <a:r>
              <a:rPr lang="en-US" sz="2400" dirty="0" smtClean="0"/>
              <a:t>(Don’t just write one because you have to) </a:t>
            </a:r>
            <a:endParaRPr lang="en-US" sz="2400" dirty="0"/>
          </a:p>
        </p:txBody>
      </p:sp>
    </p:spTree>
    <p:extLst>
      <p:ext uri="{BB962C8B-B14F-4D97-AF65-F5344CB8AC3E}">
        <p14:creationId xmlns:p14="http://schemas.microsoft.com/office/powerpoint/2010/main" val="4246256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How do I write an OTM?</a:t>
            </a:r>
            <a:endParaRPr lang="en-US" dirty="0"/>
          </a:p>
        </p:txBody>
      </p:sp>
      <p:sp>
        <p:nvSpPr>
          <p:cNvPr id="2" name="Content Placeholder 1"/>
          <p:cNvSpPr>
            <a:spLocks noGrp="1"/>
          </p:cNvSpPr>
          <p:nvPr>
            <p:ph idx="1"/>
          </p:nvPr>
        </p:nvSpPr>
        <p:spPr>
          <a:xfrm>
            <a:off x="533400" y="2286000"/>
            <a:ext cx="12039600" cy="4191000"/>
          </a:xfrm>
        </p:spPr>
        <p:txBody>
          <a:bodyPr>
            <a:noAutofit/>
          </a:bodyPr>
          <a:lstStyle/>
          <a:p>
            <a:r>
              <a:rPr lang="en-US" sz="2400" dirty="0" smtClean="0"/>
              <a:t>Go to the website</a:t>
            </a:r>
          </a:p>
          <a:p>
            <a:pPr lvl="1"/>
            <a:r>
              <a:rPr lang="en-US" sz="2400" dirty="0"/>
              <a:t>http://otms.nrhh.org/</a:t>
            </a:r>
          </a:p>
          <a:p>
            <a:r>
              <a:rPr lang="en-US" sz="2400" dirty="0" smtClean="0"/>
              <a:t>Find “Submit OTMS” (left-hand side of the website)</a:t>
            </a:r>
          </a:p>
          <a:p>
            <a:pPr lvl="1"/>
            <a:r>
              <a:rPr lang="en-US" sz="2400" dirty="0" smtClean="0"/>
              <a:t>General category: advisor, student, organization, community, maintenance, security guard, etc.</a:t>
            </a:r>
          </a:p>
          <a:p>
            <a:pPr lvl="1"/>
            <a:r>
              <a:rPr lang="en-US" sz="2400" dirty="0" smtClean="0"/>
              <a:t>Program category: community service, diversity, educational, social</a:t>
            </a:r>
          </a:p>
          <a:p>
            <a:r>
              <a:rPr lang="en-US" sz="2400" dirty="0" smtClean="0"/>
              <a:t>Select University of Pittsburgh #H2P</a:t>
            </a:r>
          </a:p>
          <a:p>
            <a:r>
              <a:rPr lang="en-US" sz="2400" dirty="0" smtClean="0"/>
              <a:t>Select the category</a:t>
            </a:r>
          </a:p>
          <a:p>
            <a:r>
              <a:rPr lang="en-US" sz="2400" dirty="0" smtClean="0"/>
              <a:t>Start writing! (The OTM Nomination Form will guide you through this)</a:t>
            </a:r>
          </a:p>
        </p:txBody>
      </p:sp>
    </p:spTree>
    <p:extLst>
      <p:ext uri="{BB962C8B-B14F-4D97-AF65-F5344CB8AC3E}">
        <p14:creationId xmlns:p14="http://schemas.microsoft.com/office/powerpoint/2010/main" val="3516396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General Category: WHAT DO I NEED? </a:t>
            </a:r>
            <a:endParaRPr lang="en-US" dirty="0"/>
          </a:p>
        </p:txBody>
      </p:sp>
      <p:sp>
        <p:nvSpPr>
          <p:cNvPr id="2" name="Content Placeholder 1"/>
          <p:cNvSpPr>
            <a:spLocks noGrp="1"/>
          </p:cNvSpPr>
          <p:nvPr>
            <p:ph idx="1"/>
          </p:nvPr>
        </p:nvSpPr>
        <p:spPr>
          <a:xfrm>
            <a:off x="818712" y="2307089"/>
            <a:ext cx="10554574" cy="3636511"/>
          </a:xfrm>
        </p:spPr>
        <p:txBody>
          <a:bodyPr>
            <a:normAutofit/>
          </a:bodyPr>
          <a:lstStyle/>
          <a:p>
            <a:r>
              <a:rPr lang="en-US" sz="2400" dirty="0" smtClean="0"/>
              <a:t>Nominee’s name</a:t>
            </a:r>
          </a:p>
          <a:p>
            <a:r>
              <a:rPr lang="en-US" sz="2400" dirty="0" smtClean="0"/>
              <a:t>Campus Address</a:t>
            </a:r>
          </a:p>
          <a:p>
            <a:r>
              <a:rPr lang="en-US" sz="2400" dirty="0" smtClean="0"/>
              <a:t>Phone Number</a:t>
            </a:r>
          </a:p>
          <a:p>
            <a:r>
              <a:rPr lang="en-US" sz="2400" dirty="0" smtClean="0"/>
              <a:t>Pitt email address</a:t>
            </a:r>
          </a:p>
          <a:p>
            <a:r>
              <a:rPr lang="en-US" sz="2400" dirty="0" smtClean="0"/>
              <a:t>Information on what the person/organization did</a:t>
            </a:r>
            <a:endParaRPr lang="en-US" sz="2400" dirty="0"/>
          </a:p>
          <a:p>
            <a:pPr marL="0" indent="0">
              <a:buNone/>
            </a:pPr>
            <a:endParaRPr lang="en-US" dirty="0"/>
          </a:p>
        </p:txBody>
      </p:sp>
    </p:spTree>
    <p:extLst>
      <p:ext uri="{BB962C8B-B14F-4D97-AF65-F5344CB8AC3E}">
        <p14:creationId xmlns:p14="http://schemas.microsoft.com/office/powerpoint/2010/main" val="2718596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write? </a:t>
            </a:r>
            <a:endParaRPr lang="en-US" dirty="0"/>
          </a:p>
        </p:txBody>
      </p:sp>
      <p:sp>
        <p:nvSpPr>
          <p:cNvPr id="3" name="Content Placeholder 2"/>
          <p:cNvSpPr>
            <a:spLocks noGrp="1"/>
          </p:cNvSpPr>
          <p:nvPr>
            <p:ph idx="1"/>
          </p:nvPr>
        </p:nvSpPr>
        <p:spPr>
          <a:xfrm>
            <a:off x="533400" y="1450908"/>
            <a:ext cx="10554574" cy="3636511"/>
          </a:xfrm>
        </p:spPr>
        <p:txBody>
          <a:bodyPr/>
          <a:lstStyle/>
          <a:p>
            <a:pPr marL="0" indent="0">
              <a:buNone/>
            </a:pPr>
            <a:endParaRPr lang="en-US" dirty="0" smtClean="0"/>
          </a:p>
          <a:p>
            <a:r>
              <a:rPr lang="en-US" sz="2400" dirty="0" smtClean="0"/>
              <a:t>What did </a:t>
            </a:r>
            <a:r>
              <a:rPr lang="en-US" sz="2400" dirty="0"/>
              <a:t>the person/group </a:t>
            </a:r>
            <a:r>
              <a:rPr lang="en-US" sz="2400" dirty="0" smtClean="0"/>
              <a:t>do </a:t>
            </a:r>
            <a:r>
              <a:rPr lang="en-US" sz="2400" dirty="0"/>
              <a:t>that made them stand </a:t>
            </a:r>
            <a:r>
              <a:rPr lang="en-US" sz="2400" dirty="0" smtClean="0"/>
              <a:t>out?</a:t>
            </a:r>
            <a:endParaRPr lang="en-US" sz="2400" dirty="0"/>
          </a:p>
          <a:p>
            <a:r>
              <a:rPr lang="en-US" sz="2400" dirty="0" smtClean="0"/>
              <a:t>How did they address motivation, recognition </a:t>
            </a:r>
            <a:r>
              <a:rPr lang="en-US" sz="2400" dirty="0"/>
              <a:t>or support</a:t>
            </a:r>
            <a:r>
              <a:rPr lang="en-US" sz="2400" dirty="0" smtClean="0"/>
              <a:t>?</a:t>
            </a:r>
            <a:endParaRPr lang="en-US" sz="2400" dirty="0"/>
          </a:p>
          <a:p>
            <a:pPr marL="0" indent="0">
              <a:buNone/>
            </a:pPr>
            <a:endParaRPr lang="en-US" dirty="0"/>
          </a:p>
        </p:txBody>
      </p:sp>
    </p:spTree>
    <p:extLst>
      <p:ext uri="{BB962C8B-B14F-4D97-AF65-F5344CB8AC3E}">
        <p14:creationId xmlns:p14="http://schemas.microsoft.com/office/powerpoint/2010/main" val="3804925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a:xfrm>
            <a:off x="810000" y="2895600"/>
            <a:ext cx="10554574" cy="3407911"/>
          </a:xfrm>
        </p:spPr>
        <p:txBody>
          <a:bodyPr>
            <a:noAutofit/>
          </a:bodyPr>
          <a:lstStyle/>
          <a:p>
            <a:pPr marL="285750" lvl="1"/>
            <a:r>
              <a:rPr lang="en-US" sz="2400" dirty="0" smtClean="0"/>
              <a:t>An organization, RA, or security guard providing motivation for midterms/finals</a:t>
            </a:r>
          </a:p>
          <a:p>
            <a:pPr marL="285750" lvl="1"/>
            <a:r>
              <a:rPr lang="en-US" sz="2400" dirty="0" smtClean="0"/>
              <a:t>Custodial staff doing extra work</a:t>
            </a:r>
          </a:p>
          <a:p>
            <a:pPr marL="285750" lvl="1"/>
            <a:r>
              <a:rPr lang="en-US" sz="2400" dirty="0" smtClean="0"/>
              <a:t>Organization recognizing others </a:t>
            </a:r>
          </a:p>
          <a:p>
            <a:pPr marL="285750" lvl="1"/>
            <a:r>
              <a:rPr lang="en-US" sz="2400" dirty="0" smtClean="0"/>
              <a:t>Advisor who helped you personally</a:t>
            </a:r>
          </a:p>
          <a:p>
            <a:pPr marL="285750" lvl="1"/>
            <a:r>
              <a:rPr lang="en-US" sz="2400" dirty="0" smtClean="0"/>
              <a:t>A student who is making an effort to get to know others or get other involved</a:t>
            </a:r>
          </a:p>
          <a:p>
            <a:pPr marL="285750" lvl="1"/>
            <a:r>
              <a:rPr lang="en-US" sz="2400" dirty="0" smtClean="0"/>
              <a:t>An executive board member showing leadership</a:t>
            </a:r>
            <a:endParaRPr lang="en-US" sz="2400" dirty="0"/>
          </a:p>
          <a:p>
            <a:endParaRPr lang="en-US" sz="2400" dirty="0"/>
          </a:p>
        </p:txBody>
      </p:sp>
    </p:spTree>
    <p:extLst>
      <p:ext uri="{BB962C8B-B14F-4D97-AF65-F5344CB8AC3E}">
        <p14:creationId xmlns:p14="http://schemas.microsoft.com/office/powerpoint/2010/main" val="1120266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Program Category: WHAT DO I NEED?</a:t>
            </a:r>
            <a:endParaRPr lang="en-US" dirty="0"/>
          </a:p>
        </p:txBody>
      </p:sp>
      <p:sp>
        <p:nvSpPr>
          <p:cNvPr id="2" name="Content Placeholder 1"/>
          <p:cNvSpPr>
            <a:spLocks noGrp="1"/>
          </p:cNvSpPr>
          <p:nvPr>
            <p:ph idx="1"/>
          </p:nvPr>
        </p:nvSpPr>
        <p:spPr>
          <a:xfrm>
            <a:off x="827424" y="2590800"/>
            <a:ext cx="10554574" cy="3636511"/>
          </a:xfrm>
        </p:spPr>
        <p:txBody>
          <a:bodyPr>
            <a:noAutofit/>
          </a:bodyPr>
          <a:lstStyle/>
          <a:p>
            <a:r>
              <a:rPr lang="en-US" sz="2000" dirty="0" smtClean="0"/>
              <a:t>Person in charge</a:t>
            </a:r>
          </a:p>
          <a:p>
            <a:pPr lvl="1"/>
            <a:r>
              <a:rPr lang="en-US" sz="2000" dirty="0" smtClean="0"/>
              <a:t>Campus Address</a:t>
            </a:r>
          </a:p>
          <a:p>
            <a:pPr lvl="1"/>
            <a:r>
              <a:rPr lang="en-US" sz="2000" dirty="0" smtClean="0"/>
              <a:t>Phone Number</a:t>
            </a:r>
          </a:p>
          <a:p>
            <a:pPr lvl="1"/>
            <a:r>
              <a:rPr lang="en-US" sz="2000" dirty="0" smtClean="0"/>
              <a:t>Pitt email address</a:t>
            </a:r>
          </a:p>
          <a:p>
            <a:r>
              <a:rPr lang="en-US" sz="2000" dirty="0" smtClean="0"/>
              <a:t>Program Title</a:t>
            </a:r>
          </a:p>
          <a:p>
            <a:pPr lvl="1"/>
            <a:r>
              <a:rPr lang="en-US" sz="2000" dirty="0" smtClean="0"/>
              <a:t>Target Population</a:t>
            </a:r>
          </a:p>
          <a:p>
            <a:pPr lvl="1"/>
            <a:r>
              <a:rPr lang="en-US" sz="2000" dirty="0" smtClean="0"/>
              <a:t>Number of people in attendance </a:t>
            </a:r>
          </a:p>
          <a:p>
            <a:pPr lvl="1"/>
            <a:r>
              <a:rPr lang="en-US" sz="2000" dirty="0" smtClean="0"/>
              <a:t>Number of people to organize</a:t>
            </a:r>
          </a:p>
          <a:p>
            <a:pPr lvl="1"/>
            <a:r>
              <a:rPr lang="en-US" sz="2000" dirty="0" smtClean="0"/>
              <a:t>Time needed to organize</a:t>
            </a:r>
          </a:p>
          <a:p>
            <a:pPr lvl="1"/>
            <a:r>
              <a:rPr lang="en-US" sz="2000" dirty="0" smtClean="0"/>
              <a:t>Date and cost of program</a:t>
            </a:r>
          </a:p>
        </p:txBody>
      </p:sp>
    </p:spTree>
    <p:extLst>
      <p:ext uri="{BB962C8B-B14F-4D97-AF65-F5344CB8AC3E}">
        <p14:creationId xmlns:p14="http://schemas.microsoft.com/office/powerpoint/2010/main" val="659262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What do I write?</a:t>
            </a:r>
            <a:endParaRPr lang="en-US" dirty="0"/>
          </a:p>
        </p:txBody>
      </p:sp>
      <p:sp>
        <p:nvSpPr>
          <p:cNvPr id="2" name="Content Placeholder 1"/>
          <p:cNvSpPr>
            <a:spLocks noGrp="1"/>
          </p:cNvSpPr>
          <p:nvPr>
            <p:ph idx="1"/>
          </p:nvPr>
        </p:nvSpPr>
        <p:spPr>
          <a:xfrm>
            <a:off x="810000" y="2514600"/>
            <a:ext cx="10554574" cy="3636511"/>
          </a:xfrm>
        </p:spPr>
        <p:txBody>
          <a:bodyPr>
            <a:noAutofit/>
          </a:bodyPr>
          <a:lstStyle/>
          <a:p>
            <a:r>
              <a:rPr lang="en-US" sz="2000" dirty="0" smtClean="0"/>
              <a:t>There are 6 sections:</a:t>
            </a:r>
          </a:p>
          <a:p>
            <a:pPr lvl="1"/>
            <a:r>
              <a:rPr lang="en-US" sz="2000" dirty="0"/>
              <a:t>Origin of Program (Where and how did it start?)</a:t>
            </a:r>
          </a:p>
          <a:p>
            <a:pPr lvl="1"/>
            <a:r>
              <a:rPr lang="en-US" sz="2000" dirty="0"/>
              <a:t>Description of Program</a:t>
            </a:r>
          </a:p>
          <a:p>
            <a:pPr lvl="1"/>
            <a:r>
              <a:rPr lang="en-US" sz="2000" dirty="0"/>
              <a:t>Goals of Program</a:t>
            </a:r>
          </a:p>
          <a:p>
            <a:pPr lvl="1"/>
            <a:r>
              <a:rPr lang="en-US" sz="2000" dirty="0"/>
              <a:t>Positive and lasting effects of program</a:t>
            </a:r>
          </a:p>
          <a:p>
            <a:pPr lvl="1"/>
            <a:r>
              <a:rPr lang="en-US" sz="2000" dirty="0"/>
              <a:t>Short evaluation </a:t>
            </a:r>
            <a:r>
              <a:rPr lang="en-US" sz="2000" dirty="0" smtClean="0"/>
              <a:t>of program</a:t>
            </a:r>
            <a:endParaRPr lang="en-US" sz="2000" dirty="0"/>
          </a:p>
          <a:p>
            <a:pPr lvl="1"/>
            <a:r>
              <a:rPr lang="en-US" sz="2000" dirty="0"/>
              <a:t>How it could be adapted to other </a:t>
            </a:r>
            <a:r>
              <a:rPr lang="en-US" sz="2000" dirty="0" smtClean="0"/>
              <a:t>campuses</a:t>
            </a:r>
            <a:endParaRPr lang="en-US" sz="2000" dirty="0"/>
          </a:p>
          <a:p>
            <a:r>
              <a:rPr lang="en-US" sz="2000" dirty="0" smtClean="0"/>
              <a:t>You will NEED to talk to the person in charge if you did not attend the event!</a:t>
            </a:r>
            <a:endParaRPr lang="en-US" sz="2000" dirty="0"/>
          </a:p>
          <a:p>
            <a:pPr lvl="1"/>
            <a:r>
              <a:rPr lang="en-US" sz="2000" dirty="0" smtClean="0"/>
              <a:t>Make sure you have all of the information in time to write it (don’t wait until the last day)!</a:t>
            </a:r>
          </a:p>
        </p:txBody>
      </p:sp>
    </p:spTree>
    <p:extLst>
      <p:ext uri="{BB962C8B-B14F-4D97-AF65-F5344CB8AC3E}">
        <p14:creationId xmlns:p14="http://schemas.microsoft.com/office/powerpoint/2010/main" val="40724465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9AE6F49-95DA-42EB-A0AF-1B0AAB7EB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TM03457503[[fn=Quotable]]</Template>
  <TotalTime>0</TotalTime>
  <Words>1132</Words>
  <Application>Microsoft Office PowerPoint</Application>
  <PresentationFormat>Widescreen</PresentationFormat>
  <Paragraphs>90</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Century Gothic</vt:lpstr>
      <vt:lpstr>Wingdings 2</vt:lpstr>
      <vt:lpstr>Quotable</vt:lpstr>
      <vt:lpstr>Of The Months  </vt:lpstr>
      <vt:lpstr>What is an OTM?</vt:lpstr>
      <vt:lpstr>Why should I write an OTM?</vt:lpstr>
      <vt:lpstr>How do I write an OTM?</vt:lpstr>
      <vt:lpstr>General Category: WHAT DO I NEED? </vt:lpstr>
      <vt:lpstr>What do I write? </vt:lpstr>
      <vt:lpstr>Examples</vt:lpstr>
      <vt:lpstr>Program Category: WHAT DO I NEED?</vt:lpstr>
      <vt:lpstr>What do I write?</vt:lpstr>
      <vt:lpstr>Examples</vt:lpstr>
      <vt:lpstr>DO’S and DONT’S</vt:lpstr>
      <vt:lpstr>1. Month-Specific</vt:lpstr>
      <vt:lpstr>2. DETAIL</vt:lpstr>
      <vt:lpstr>3. Make it meaningful</vt:lpstr>
      <vt:lpstr>4. Quotes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2015-10-20T15:00:31Z</dcterms:created>
  <dcterms:modified xsi:type="dcterms:W3CDTF">2016-01-22T20:26:23Z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TC034605059991</vt:lpwstr>
  </property>
</Properties>
</file>